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5132275132275263E-2"/>
          <c:y val="3.2128510361732067E-2"/>
          <c:w val="0.97089947089947382"/>
          <c:h val="0.769285098097748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Hoja1!$B$2:$B$5</c:f>
              <c:numCache>
                <c:formatCode>_-"$"* #,##0.00_-;\-"$"* #,##0.00_-;_-"$"* "-"??_-;_-@_-</c:formatCode>
                <c:ptCount val="4"/>
                <c:pt idx="0">
                  <c:v>27328358.359999999</c:v>
                </c:pt>
                <c:pt idx="1">
                  <c:v>751972.19</c:v>
                </c:pt>
                <c:pt idx="2">
                  <c:v>2114531.25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b"/>
      <c:legendEntry>
        <c:idx val="3"/>
        <c:delete val="1"/>
      </c:legendEntry>
      <c:layout/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zero"/>
  </c:chart>
  <c:txPr>
    <a:bodyPr/>
    <a:lstStyle/>
    <a:p>
      <a:pPr>
        <a:defRPr sz="1800"/>
      </a:pPr>
      <a:endParaRPr lang="es-MX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7D098-370D-4933-B771-A1C16DED8F7A}" type="datetimeFigureOut">
              <a:rPr lang="es-MX" smtClean="0"/>
              <a:pPr/>
              <a:t>01/03/2022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3108-6A52-4206-951C-2704F2844FC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6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62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1932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121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707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72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726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7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3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14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9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8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754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71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09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8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921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mailto:emailicjyal@consejeriajuridica.chiapas.gob.m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68138" y="1294422"/>
            <a:ext cx="11113094" cy="1915390"/>
          </a:xfrm>
        </p:spPr>
        <p:txBody>
          <a:bodyPr>
            <a:normAutofit fontScale="90000"/>
          </a:bodyPr>
          <a:lstStyle/>
          <a:p>
            <a:r>
              <a:rPr lang="es-ES" sz="6600" dirty="0" smtClean="0"/>
              <a:t>Consejería Jurídica del Gobernador</a:t>
            </a:r>
            <a:endParaRPr lang="es-ES" sz="6600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609600" y="3869277"/>
            <a:ext cx="8771906" cy="1371600"/>
          </a:xfrm>
        </p:spPr>
        <p:txBody>
          <a:bodyPr>
            <a:noAutofit/>
          </a:bodyPr>
          <a:lstStyle/>
          <a:p>
            <a:r>
              <a:rPr lang="es-MX" sz="3800" dirty="0" smtClean="0"/>
              <a:t>Difusión a la Ciudadanía de la Ley de Ingresos y del Presupuesto de Egresos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87200" y="0"/>
            <a:ext cx="146304" cy="52913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11606784" y="0"/>
            <a:ext cx="140208" cy="50413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http://www.chiapas.gob.mx/media/conoce-chiapas/escudo/escudo-chiap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52" y="24068"/>
            <a:ext cx="429323" cy="645599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4728" y="680387"/>
            <a:ext cx="156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Arial" pitchFamily="34" charset="0"/>
                <a:cs typeface="Arial" pitchFamily="34" charset="0"/>
              </a:rPr>
              <a:t>GOBIERNO DEL ESTADO DE CHIAPAS </a:t>
            </a:r>
            <a:endParaRPr lang="es-MX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457707" y="403759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xmlns="" val="21257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2135741" y="1308133"/>
            <a:ext cx="6961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¿Qué es el presupuesto de egresos y cuál es su importancia?</a:t>
            </a:r>
            <a:endParaRPr lang="es-MX" b="1" dirty="0"/>
          </a:p>
        </p:txBody>
      </p:sp>
      <p:pic>
        <p:nvPicPr>
          <p:cNvPr id="11" name="Picture 2" descr="http://i2.wp.com/www.almomento.mx/wp-content/uploads/2014/09/presupuesto_de_egresos.jpg?resize=300%2C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9930">
            <a:off x="806149" y="3406401"/>
            <a:ext cx="2839172" cy="2082061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033968" y="2587703"/>
            <a:ext cx="7620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b="1" dirty="0" smtClean="0"/>
              <a:t>Es el documento jurídico por medio del cual, comunican a este Organismo el presupuesto aprobado por el H. Congreso del Estado para las erogaciones que se realizaran, para el cumplimiento de las actividades de los proyectos Institucionales e Inversión.</a:t>
            </a:r>
          </a:p>
          <a:p>
            <a:pPr algn="just"/>
            <a:endParaRPr lang="es-MX" sz="1900" b="1" dirty="0" smtClean="0"/>
          </a:p>
          <a:p>
            <a:pPr algn="just"/>
            <a:r>
              <a:rPr lang="es-MX" sz="1900" b="1" dirty="0" smtClean="0"/>
              <a:t>Los programas y proyectos deben sujetarse al presupuesto aprobado, a las medidas de austeridad y disciplina del gasto; así como instrumentar estrategias que fomenten el ahorro, administrando de manera eficiente y eficaz los recursos públicos, para alcanzar con oportunidad los objetivos y metas.</a:t>
            </a:r>
          </a:p>
          <a:p>
            <a:endParaRPr lang="es-MX" dirty="0"/>
          </a:p>
        </p:txBody>
      </p:sp>
      <p:pic>
        <p:nvPicPr>
          <p:cNvPr id="13" name="Picture 4" descr="http://crank-it.com/psicologia/wp-content/uploads/2012/05/Question-A.jpg"/>
          <p:cNvPicPr>
            <a:picLocks noChangeAspect="1" noChangeArrowheads="1"/>
          </p:cNvPicPr>
          <p:nvPr/>
        </p:nvPicPr>
        <p:blipFill>
          <a:blip r:embed="rId3" cstate="print"/>
          <a:srcRect l="12283" r="6614" b="7087"/>
          <a:stretch>
            <a:fillRect/>
          </a:stretch>
        </p:blipFill>
        <p:spPr bwMode="auto">
          <a:xfrm rot="20454188">
            <a:off x="1498034" y="1387103"/>
            <a:ext cx="552416" cy="632886"/>
          </a:xfrm>
          <a:prstGeom prst="rect">
            <a:avLst/>
          </a:prstGeom>
          <a:noFill/>
        </p:spPr>
      </p:pic>
      <p:pic>
        <p:nvPicPr>
          <p:cNvPr id="14" name="13 Imagen" descr="Image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276041" cy="1152394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7374580" y="546263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3198815" y="1116831"/>
            <a:ext cx="38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¿En qué se gasta?</a:t>
            </a:r>
            <a:endParaRPr lang="es-MX" sz="3600" dirty="0"/>
          </a:p>
        </p:txBody>
      </p:sp>
      <p:pic>
        <p:nvPicPr>
          <p:cNvPr id="22" name="Picture 2" descr="https://consejonacionaldelaicos.files.wordpress.com/2014/01/interrogacion-hombre-pens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88812">
            <a:off x="2616277" y="1270650"/>
            <a:ext cx="671395" cy="839244"/>
          </a:xfrm>
          <a:prstGeom prst="rect">
            <a:avLst/>
          </a:prstGeom>
          <a:noFill/>
        </p:spPr>
      </p:pic>
      <p:pic>
        <p:nvPicPr>
          <p:cNvPr id="23" name="22 Imagen" descr="Imag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pic>
        <p:nvPicPr>
          <p:cNvPr id="24" name="Picture 6" descr="http://mexicoevalua.org/imgs-mxev/GastoPublico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84057">
            <a:off x="993300" y="3545581"/>
            <a:ext cx="3891618" cy="1945809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5120541" y="2603640"/>
            <a:ext cx="6914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/>
              <a:t>En el pago de sueldos al personal de confianza, adquisición de materiales y útiles de oficina, material y útiles para el procesamiento en equipos y bienes informáticos, material de limpieza, combustible, entre otros; Así también para el pago de servicios básicos </a:t>
            </a:r>
            <a:r>
              <a:rPr lang="es-MX" sz="2000" b="1" dirty="0" smtClean="0"/>
              <a:t>como </a:t>
            </a:r>
            <a:r>
              <a:rPr lang="es-MX" sz="2000" b="1" dirty="0" smtClean="0"/>
              <a:t>servicio telefónico; como otros servicios tales como arrendamiento de edificios y locales, mantenimiento y conservación de maquinaria y equipo de trasporte, viáticos y pasajes nacionales.</a:t>
            </a:r>
          </a:p>
          <a:p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517083" y="475011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198815" y="1372222"/>
            <a:ext cx="459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¿Por qué se gasta?</a:t>
            </a:r>
            <a:endParaRPr lang="es-MX" sz="3600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560126" y="3121739"/>
            <a:ext cx="7191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/>
              <a:t>Para poder cumplir con el desarrollo de las actividades de los proyectos Institucionales e Inversión, los cuales radican en brindar Servicios Administrativos, a través de nuestras acciones para dar credibilidad a la legalidad del Estado. </a:t>
            </a:r>
          </a:p>
          <a:p>
            <a:endParaRPr lang="es-MX" dirty="0"/>
          </a:p>
        </p:txBody>
      </p:sp>
      <p:pic>
        <p:nvPicPr>
          <p:cNvPr id="11" name="Picture 4" descr="http://www.dokumentalistas.com/wp-content/uploads/2012/02/interrog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367" y="1239205"/>
            <a:ext cx="946802" cy="1051496"/>
          </a:xfrm>
          <a:prstGeom prst="rect">
            <a:avLst/>
          </a:prstGeom>
          <a:noFill/>
        </p:spPr>
      </p:pic>
      <p:pic>
        <p:nvPicPr>
          <p:cNvPr id="12" name="Picture 6" descr="http://www.serstrategique.com/sites/default/files/7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1160">
            <a:off x="1167337" y="3004607"/>
            <a:ext cx="2778198" cy="3229938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7552710" y="510637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085468" y="1075346"/>
            <a:ext cx="5455367" cy="119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¿Qué puede hacer la ciudadanía?</a:t>
            </a:r>
            <a:endParaRPr lang="es-MX" sz="3600" b="1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55023" y="2398810"/>
            <a:ext cx="9249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Para dudas o aclaraciones; Ingresar a la página:</a:t>
            </a:r>
          </a:p>
          <a:p>
            <a:endParaRPr lang="es-MX" sz="2400" dirty="0" smtClean="0"/>
          </a:p>
          <a:p>
            <a:r>
              <a:rPr lang="es-MX" sz="2400" dirty="0" smtClean="0"/>
              <a:t>https://consejeriajuridica.chiapas.gob.mx/transparencia/</a:t>
            </a:r>
          </a:p>
          <a:p>
            <a:endParaRPr lang="es-MX" sz="2400" dirty="0" smtClean="0"/>
          </a:p>
        </p:txBody>
      </p:sp>
      <p:pic>
        <p:nvPicPr>
          <p:cNvPr id="11" name="Picture 12" descr="http://feteugtandalucia.org/wp-content/uploads/2014/12/ayuda_consult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830" y="1166689"/>
            <a:ext cx="828354" cy="828354"/>
          </a:xfrm>
          <a:prstGeom prst="rect">
            <a:avLst/>
          </a:prstGeom>
          <a:noFill/>
        </p:spPr>
      </p:pic>
      <p:pic>
        <p:nvPicPr>
          <p:cNvPr id="12" name="Picture 9" descr="http://tecnologia.starmedia.com/imagenes/2014/10/ubicacion-mapa.jpg"/>
          <p:cNvPicPr>
            <a:picLocks noChangeAspect="1" noChangeArrowheads="1"/>
          </p:cNvPicPr>
          <p:nvPr/>
        </p:nvPicPr>
        <p:blipFill>
          <a:blip r:embed="rId4" cstate="print"/>
          <a:srcRect l="23479" r="19470" b="25917"/>
          <a:stretch>
            <a:fillRect/>
          </a:stretch>
        </p:blipFill>
        <p:spPr bwMode="auto">
          <a:xfrm>
            <a:off x="4185201" y="4062530"/>
            <a:ext cx="541112" cy="372648"/>
          </a:xfrm>
          <a:prstGeom prst="rect">
            <a:avLst/>
          </a:prstGeom>
          <a:noFill/>
        </p:spPr>
      </p:pic>
      <p:pic>
        <p:nvPicPr>
          <p:cNvPr id="13" name="Picture 11" descr="http://www.paginasprodigy.com.mx/celinteractivo/Une-ton/Imagen/telefon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2328" y="4961921"/>
            <a:ext cx="438637" cy="437760"/>
          </a:xfrm>
          <a:prstGeom prst="rect">
            <a:avLst/>
          </a:prstGeom>
          <a:noFill/>
        </p:spPr>
      </p:pic>
      <p:pic>
        <p:nvPicPr>
          <p:cNvPr id="14" name="Picture 13" descr="https://encrypted-tbn1.gstatic.com/images?q=tbn:ANd9GcQEAXABYpkwZketzbAJIVplDbECQ8CNBj14jw4Ko_pRHhZIjw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6161" y="5787988"/>
            <a:ext cx="498549" cy="400833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4780880" y="3921611"/>
            <a:ext cx="5491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Ubicación: Torre Chiapas Nivel 13</a:t>
            </a:r>
          </a:p>
          <a:p>
            <a:r>
              <a:rPr lang="es-MX" dirty="0" smtClean="0"/>
              <a:t>Ciudad: Tuxtla Gutiérrez, CP </a:t>
            </a:r>
            <a:r>
              <a:rPr lang="es-MX" dirty="0" smtClean="0"/>
              <a:t>29049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Teléfono (961</a:t>
            </a:r>
            <a:r>
              <a:rPr lang="es-MX" dirty="0" smtClean="0"/>
              <a:t>) </a:t>
            </a:r>
            <a:r>
              <a:rPr lang="es-MX" dirty="0" smtClean="0"/>
              <a:t>691 40 57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>
              <a:hlinkClick r:id="rId7"/>
            </a:endParaRPr>
          </a:p>
          <a:p>
            <a:r>
              <a:rPr lang="es-MX" dirty="0" smtClean="0">
                <a:hlinkClick r:id="rId7"/>
              </a:rPr>
              <a:t>emailicjyal@consejeriajuridica.chiapas.gob.mx</a:t>
            </a:r>
            <a:endParaRPr lang="es-MX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7481459" y="534390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0" y="1065323"/>
            <a:ext cx="11928953" cy="135281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Gobierno Constitucional del Estado de Chiapas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Ramo o dependencia: 21120910 Consejería Jurídica del Gobernador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Presupuesto Autorizado 2021 (por capítulo y concepto)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IMPORTE APROBADO: $ 30,194,861.80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Marcador de contenido 7" descr="Gráfico de columnas agrupadas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88238808"/>
              </p:ext>
            </p:extLst>
          </p:nvPr>
        </p:nvGraphicFramePr>
        <p:xfrm>
          <a:off x="1295400" y="2968801"/>
          <a:ext cx="9601200" cy="368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874707" y="4384241"/>
            <a:ext cx="289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$ 27,328,358.36</a:t>
            </a:r>
            <a:endParaRPr lang="es-MX" b="1" dirty="0"/>
          </a:p>
        </p:txBody>
      </p:sp>
      <p:sp>
        <p:nvSpPr>
          <p:cNvPr id="5" name="4 Rectángulo"/>
          <p:cNvSpPr/>
          <p:nvPr/>
        </p:nvSpPr>
        <p:spPr>
          <a:xfrm>
            <a:off x="6125227" y="2655649"/>
            <a:ext cx="2505206" cy="400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288066" y="2618071"/>
            <a:ext cx="230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$ 2,114,531.25</a:t>
            </a:r>
            <a:endParaRPr lang="es-MX" b="1" dirty="0"/>
          </a:p>
        </p:txBody>
      </p:sp>
      <p:sp>
        <p:nvSpPr>
          <p:cNvPr id="7" name="6 Rectángulo"/>
          <p:cNvSpPr/>
          <p:nvPr/>
        </p:nvSpPr>
        <p:spPr>
          <a:xfrm>
            <a:off x="1327759" y="2693227"/>
            <a:ext cx="2780778" cy="4133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528175" y="2693227"/>
            <a:ext cx="27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$ 751,972.19</a:t>
            </a:r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42" y="59375"/>
            <a:ext cx="887680" cy="80166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 rot="10800000">
            <a:off x="110045" y="249872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 rot="10800000">
            <a:off x="268541" y="324243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7528960" y="439388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</TotalTime>
  <Words>333</Words>
  <Application>Microsoft Office PowerPoint</Application>
  <PresentationFormat>Personalizado</PresentationFormat>
  <Paragraphs>33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Ion</vt:lpstr>
      <vt:lpstr>Consejería Jurídica del Gobernador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FuncionPublica</cp:lastModifiedBy>
  <cp:revision>36</cp:revision>
  <dcterms:created xsi:type="dcterms:W3CDTF">2013-07-30T10:55:14Z</dcterms:created>
  <dcterms:modified xsi:type="dcterms:W3CDTF">2022-03-01T17:40:48Z</dcterms:modified>
</cp:coreProperties>
</file>